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70" r:id="rId6"/>
    <p:sldId id="262" r:id="rId7"/>
    <p:sldId id="264" r:id="rId8"/>
    <p:sldId id="263" r:id="rId9"/>
    <p:sldId id="265" r:id="rId10"/>
    <p:sldId id="258" r:id="rId11"/>
    <p:sldId id="267" r:id="rId12"/>
    <p:sldId id="259" r:id="rId13"/>
    <p:sldId id="266" r:id="rId14"/>
    <p:sldId id="260" r:id="rId15"/>
    <p:sldId id="261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CAC3EAA-FEAE-4E5C-8F1C-69CA47E47237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B22D65A-CCAE-4F1E-A87E-C18F01AFB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16965-144B-4822-8546-D91137F89AD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846E3-116B-44BA-B935-9641D68A4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C85B-4D17-4FE4-A0E8-A1ADE1F45661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9325-F078-45DA-B205-EB7FBB67D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6A9E-A75A-40CE-8813-7431DFC95AF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61799-E899-4036-B0C7-FF0F9C94F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0F1411-BD00-40C3-B6B1-37ECD2D743BD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7B5675-D5E8-4DDE-847E-E380DEDF3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CB81E6-1CC8-44CC-BED0-B29553FD9D8B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B4D458-D678-48FB-9F9D-B1CF9EC17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100B0F-A8A2-4F81-8114-159B1D443498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FA1A42-AABE-4843-B875-EF5BA0934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005034-67D4-4FE8-8CFE-BE190B745EB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2C9D68-181A-4B08-8F40-53EBB21F7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9BE81-F2B9-4A8C-9BA2-3581A50010D2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6823-73AD-46D4-9B5B-79382D14E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723451-DA3E-49FA-81DA-985D7F535994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09C589-14F5-40EB-A18C-71D497900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E03F73C-7DE5-4783-965C-76879834F430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E688C9A-4454-477D-B94E-8C5C67E3B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65B5391-FDDA-4032-AF57-ABA56E7D1CE8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2B59CD-73C5-443D-AFA4-E05584F96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eac.org/" TargetMode="External"/><Relationship Id="rId2" Type="http://schemas.openxmlformats.org/officeDocument/2006/relationships/hyperlink" Target="http://www.ncate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articles/9-nga-and-ccsso-comment-on-ccssi-governance-suggestions" TargetMode="External"/><Relationship Id="rId2" Type="http://schemas.openxmlformats.org/officeDocument/2006/relationships/hyperlink" Target="http://www.corestandards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uros.unl.edu/buros/jsp/search.jsp" TargetMode="External"/><Relationship Id="rId2" Type="http://schemas.openxmlformats.org/officeDocument/2006/relationships/hyperlink" Target="http://ies.ed.gov/ncee/wwc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che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219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5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/>
          <a:lstStyle/>
          <a:p>
            <a:pPr marR="0" eaLnBrk="1" hangingPunct="1"/>
            <a:r>
              <a:rPr lang="en-US" b="1" smtClean="0">
                <a:solidFill>
                  <a:schemeClr val="tx1"/>
                </a:solidFill>
              </a:rPr>
              <a:t>Expertise-Oriented Approach</a:t>
            </a:r>
          </a:p>
          <a:p>
            <a:pPr marR="0" eaLnBrk="1" hangingPunct="1"/>
            <a:r>
              <a:rPr lang="en-US" b="1" smtClean="0">
                <a:solidFill>
                  <a:schemeClr val="tx1"/>
                </a:solidFill>
              </a:rPr>
              <a:t>&amp;</a:t>
            </a:r>
          </a:p>
          <a:p>
            <a:pPr marR="0" eaLnBrk="1" hangingPunct="1"/>
            <a:r>
              <a:rPr lang="en-US" b="1" smtClean="0">
                <a:solidFill>
                  <a:schemeClr val="tx1"/>
                </a:solidFill>
              </a:rPr>
              <a:t>Consumer-Oriented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1. Conflict of interest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2. Regional seen as formative and too light handed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3. US Dept. summative and outcomes based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4. Confidentiality in Self-Report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5. Transparency in Final Report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6. Competition from other sources (popular ratings - </a:t>
            </a:r>
            <a:r>
              <a:rPr lang="en-US" i="1" smtClean="0"/>
              <a:t>U.S. News and World Report</a:t>
            </a:r>
            <a:r>
              <a:rPr lang="en-US" smtClean="0"/>
              <a:t>)</a:t>
            </a:r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Controversies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Specific to Education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NCATE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hlinkClick r:id="rId2"/>
              </a:rPr>
              <a:t>http://www.ncate.org/</a:t>
            </a: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TEAC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hlinkClick r:id="rId3"/>
              </a:rPr>
              <a:t>http://teac.org/</a:t>
            </a: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Other Accreditation Organizations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dirty="0" smtClean="0"/>
              <a:t>What current issue in PA is related to this type of Ad Hoc Panel Review?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How will it impact you as a future educational leader?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sz="2400" dirty="0" smtClean="0">
                <a:hlinkClick r:id="rId2"/>
              </a:rPr>
              <a:t>http://www.corestandards.org/</a:t>
            </a:r>
            <a:endParaRPr lang="en-US" sz="2400" dirty="0" smtClean="0"/>
          </a:p>
          <a:p>
            <a:pPr eaLnBrk="1" hangingPunct="1">
              <a:buFont typeface="Wingdings 3" pitchFamily="18" charset="2"/>
              <a:buNone/>
            </a:pPr>
            <a:endParaRPr lang="en-US" sz="24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sz="2400" dirty="0" smtClean="0">
                <a:hlinkClick r:id="rId3"/>
              </a:rPr>
              <a:t>http://www.corestandards.org/articles/9-nga-and-ccsso-comment-on-ccssi-governance-suggestions</a:t>
            </a:r>
            <a:endParaRPr lang="en-US" sz="2400" dirty="0" smtClean="0"/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 Hoc Review Panels </a:t>
            </a:r>
            <a:br>
              <a:rPr lang="en-US" dirty="0" smtClean="0"/>
            </a:br>
            <a:r>
              <a:rPr lang="en-US" sz="2800" dirty="0" smtClean="0"/>
              <a:t>(Include Panels to Develop Standards p. 138)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sz="2800" dirty="0" smtClean="0"/>
              <a:t>What are the arguments for and against using professional judgment as the means for evaluating programs?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sz="2800" dirty="0" smtClean="0"/>
              <a:t>What are the different types of expertise-oriented approaches?  How are they alike and how do they differ?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sz="2800" dirty="0" smtClean="0"/>
              <a:t>Why is accreditation of institutions of higher education controversial today?  How do these controversies reflect the controversies that frequently arise in many evaluations?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Orienting Questions</a:t>
            </a:r>
            <a:br>
              <a:rPr lang="en-US" dirty="0" smtClean="0"/>
            </a:br>
            <a:r>
              <a:rPr lang="en-US" sz="2400" dirty="0" smtClean="0"/>
              <a:t>(Page 126)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Definition: Establish the value, merit or worth, of a product, program or policy.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Application of the system:  The evaluator is a person with expertise in judging things, but not with the particular content expertise-oriented or connoisseur evaluations.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Consumer-Oriented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Scriven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Developed checklists (p. 146 – 147)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Need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Market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“Performance” (multiple types)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Cost-Effectiveness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Extended Support</a:t>
            </a: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Developer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WWC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hlinkClick r:id="rId2"/>
              </a:rPr>
              <a:t>http://ies.ed.gov/ncee/wwc/</a:t>
            </a: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Buros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hlinkClick r:id="rId3"/>
              </a:rPr>
              <a:t>http://buros.unl.edu/buros/jsp/search.jsp</a:t>
            </a: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Resources for Educators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4. How is the consumer-oriented evaluation approach like the expertise-oriented approach?  How is it different?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5.  How do these approaches influence the practice of evaluation today?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Orienting Questions</a:t>
            </a:r>
            <a:br>
              <a:rPr lang="en-US" dirty="0" smtClean="0"/>
            </a:br>
            <a:r>
              <a:rPr lang="en-US" sz="2000" dirty="0" smtClean="0"/>
              <a:t>(p. 126)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Definition: Direct reliance on professional expertise as the primary evaluation strategy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Contributors: Flexner &amp; Eisner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Historical Foundations: Began in the late 1800s (schools, universities and hospitals) “Accreditation”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Expertise-Oriented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800" dirty="0" smtClean="0"/>
              <a:t>He was not </a:t>
            </a:r>
            <a:r>
              <a:rPr lang="en-US" sz="2800" dirty="0" smtClean="0"/>
              <a:t>a member of the profession he </a:t>
            </a:r>
            <a:r>
              <a:rPr lang="en-US" sz="2800" dirty="0" smtClean="0"/>
              <a:t>judged</a:t>
            </a:r>
            <a:endParaRPr lang="en-US" sz="2800" dirty="0" smtClean="0"/>
          </a:p>
          <a:p>
            <a:pPr eaLnBrk="1" hangingPunct="1">
              <a:buFont typeface="Wingdings 3" pitchFamily="18" charset="2"/>
              <a:buNone/>
            </a:pPr>
            <a:endParaRPr lang="en-US" sz="28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sz="2800" dirty="0" smtClean="0"/>
              <a:t>Argued common sense was the most relevant form of expertise</a:t>
            </a:r>
          </a:p>
          <a:p>
            <a:pPr eaLnBrk="1" hangingPunct="1">
              <a:buFont typeface="Wingdings 3" pitchFamily="18" charset="2"/>
              <a:buNone/>
            </a:pPr>
            <a:endParaRPr lang="en-US" sz="28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sz="2800" dirty="0" smtClean="0"/>
              <a:t>He was a layman in terms of education, but he was an educator, and his judgments were directed at medical education rather than the practice of medicine.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2000" dirty="0" smtClean="0"/>
              <a:t>(what implications does this have for you as an aspiring administrator?)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 we know about -Flexner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Connoisseurship and Criticism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What did Eisner use as an analogy for connoisseurship?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The art of appreciation – not necessarily a liking or a preference for that which is observed.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Eisner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“to recognize differences that are subtle but significant in a particular qualitative display” (p. 140)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Criticism – is the public side of connoisseurship. 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Educational connoisseurship: “… process and effect of education.  In an age of high-stakes testing, it is a perspective we badly need” (p. 141)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Eisner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Examples of Accreditation “Middle States”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>
                <a:hlinkClick r:id="rId2"/>
              </a:rPr>
              <a:t>http://www.msche.org/</a:t>
            </a: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Why do institutions of higher education seek accreditation?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How is the process for accreditation organized?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How has it impacted the Ed Admin program at Wilkes University?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Higher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-514350" eaLnBrk="1" hangingPunct="1">
              <a:buFont typeface="Verdana" pitchFamily="34" charset="0"/>
              <a:buAutoNum type="arabicPeriod"/>
            </a:pPr>
            <a:r>
              <a:rPr lang="en-US" smtClean="0"/>
              <a:t>To improve programs </a:t>
            </a:r>
            <a:r>
              <a:rPr lang="en-US" sz="2000" smtClean="0"/>
              <a:t>(formative or summative)</a:t>
            </a:r>
          </a:p>
          <a:p>
            <a:pPr marL="514350" lvl="1" indent="-514350" eaLnBrk="1" hangingPunct="1">
              <a:buFont typeface="Verdana" pitchFamily="34" charset="0"/>
              <a:buNone/>
            </a:pPr>
            <a:endParaRPr lang="en-US" sz="2000" smtClean="0"/>
          </a:p>
          <a:p>
            <a:pPr marL="514350" lvl="1" indent="-514350" eaLnBrk="1" hangingPunct="1">
              <a:buFont typeface="Verdana" pitchFamily="34" charset="0"/>
              <a:buNone/>
            </a:pPr>
            <a:endParaRPr lang="en-US" sz="1600" smtClean="0"/>
          </a:p>
          <a:p>
            <a:pPr marL="514350" lvl="1" indent="-514350" eaLnBrk="1" hangingPunct="1">
              <a:buFont typeface="Verdana" pitchFamily="34" charset="0"/>
              <a:buNone/>
            </a:pPr>
            <a:r>
              <a:rPr lang="en-US" smtClean="0"/>
              <a:t>2. Provides consumers and stakeholders with an indication of quality </a:t>
            </a:r>
            <a:r>
              <a:rPr lang="en-US" sz="2000" smtClean="0"/>
              <a:t>(formative or summative?)</a:t>
            </a:r>
          </a:p>
          <a:p>
            <a:pPr marL="514350" lvl="1" indent="-514350" eaLnBrk="1" hangingPunct="1">
              <a:buFont typeface="Verdana" pitchFamily="34" charset="0"/>
              <a:buNone/>
            </a:pPr>
            <a:endParaRPr lang="en-US" smtClean="0"/>
          </a:p>
          <a:p>
            <a:pPr marL="514350" lvl="1" indent="-514350" eaLnBrk="1" hangingPunct="1">
              <a:buFont typeface="Verdana" pitchFamily="34" charset="0"/>
              <a:buNone/>
            </a:pPr>
            <a:r>
              <a:rPr lang="en-US" smtClean="0"/>
              <a:t>3. Ensures the government and those providing financial assistance that the programs are worthwhile </a:t>
            </a:r>
            <a:r>
              <a:rPr lang="en-US" sz="1600" smtClean="0"/>
              <a:t>(formative or summative?)</a:t>
            </a:r>
          </a:p>
          <a:p>
            <a:pPr marL="514350" indent="-514350"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seek accreditation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dirty="0" smtClean="0"/>
              <a:t>Self-study  (confidential, why?)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dirty="0" smtClean="0"/>
              <a:t>Report Review by experts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dirty="0" smtClean="0"/>
              <a:t>Visits with interviews (all stakeholders) and records review. 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r>
              <a:rPr lang="en-US" dirty="0" smtClean="0"/>
              <a:t>Recommendations for improvement or approval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Consistency</a:t>
            </a:r>
          </a:p>
          <a:p>
            <a:pPr eaLnBrk="1" hangingPunct="1"/>
            <a:r>
              <a:rPr lang="en-US" sz="2800" smtClean="0"/>
              <a:t>Curriculum</a:t>
            </a:r>
          </a:p>
          <a:p>
            <a:pPr eaLnBrk="1" hangingPunct="1"/>
            <a:r>
              <a:rPr lang="en-US" sz="2800" smtClean="0"/>
              <a:t>Assignments/Assessments</a:t>
            </a:r>
          </a:p>
          <a:p>
            <a:pPr eaLnBrk="1" hangingPunct="1"/>
            <a:r>
              <a:rPr lang="en-US" sz="2800" smtClean="0"/>
              <a:t>Rubrics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Continual Review</a:t>
            </a:r>
          </a:p>
          <a:p>
            <a:pPr eaLnBrk="1" hangingPunct="1"/>
            <a:r>
              <a:rPr lang="en-US" smtClean="0"/>
              <a:t>Collection of Assessments (see syllabus)</a:t>
            </a:r>
          </a:p>
          <a:p>
            <a:pPr eaLnBrk="1" hangingPunct="1"/>
            <a:r>
              <a:rPr lang="en-US" smtClean="0"/>
              <a:t>Item Analysis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Impact on Programs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</TotalTime>
  <Words>627</Words>
  <Application>Microsoft Office PowerPoint</Application>
  <PresentationFormat>On-screen Show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Chapter 5 </vt:lpstr>
      <vt:lpstr>Expertise-Oriented Approach</vt:lpstr>
      <vt:lpstr>What do we know about -Flexner</vt:lpstr>
      <vt:lpstr>Eisner</vt:lpstr>
      <vt:lpstr>Eisner (continued)</vt:lpstr>
      <vt:lpstr>Higher Education</vt:lpstr>
      <vt:lpstr>Why seek accreditation</vt:lpstr>
      <vt:lpstr>Process</vt:lpstr>
      <vt:lpstr>Impact on Programs</vt:lpstr>
      <vt:lpstr>Controversies</vt:lpstr>
      <vt:lpstr>Other Accreditation Organizations</vt:lpstr>
      <vt:lpstr>Ad Hoc Review Panels  (Include Panels to Develop Standards p. 138)</vt:lpstr>
      <vt:lpstr>Orienting Questions (Page 126)</vt:lpstr>
      <vt:lpstr>Consumer-Oriented</vt:lpstr>
      <vt:lpstr>Developer</vt:lpstr>
      <vt:lpstr>Resources for Educators</vt:lpstr>
      <vt:lpstr>Orienting Questions (p. 126)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rschultz</dc:creator>
  <cp:lastModifiedBy>rschultz</cp:lastModifiedBy>
  <cp:revision>12</cp:revision>
  <dcterms:created xsi:type="dcterms:W3CDTF">2011-02-04T00:25:45Z</dcterms:created>
  <dcterms:modified xsi:type="dcterms:W3CDTF">2011-02-09T13:30:48Z</dcterms:modified>
</cp:coreProperties>
</file>